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383" r:id="rId6"/>
    <p:sldId id="257" r:id="rId7"/>
    <p:sldId id="258" r:id="rId8"/>
    <p:sldId id="384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Inter" panose="020B0604020202020204" charset="0"/>
      <p:regular r:id="rId17"/>
      <p:bold r:id="rId18"/>
      <p:italic r:id="rId19"/>
      <p:boldItalic r:id="rId20"/>
    </p:embeddedFont>
    <p:embeddedFont>
      <p:font typeface="Raleway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4DE2"/>
    <a:srgbClr val="F6976A"/>
    <a:srgbClr val="A8E74A"/>
    <a:srgbClr val="FF9A6E"/>
    <a:srgbClr val="4CC8E5"/>
    <a:srgbClr val="B8DC43"/>
    <a:srgbClr val="4BC6E3"/>
    <a:srgbClr val="B94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73" autoAdjust="0"/>
  </p:normalViewPr>
  <p:slideViewPr>
    <p:cSldViewPr snapToGrid="0">
      <p:cViewPr varScale="1">
        <p:scale>
          <a:sx n="58" d="100"/>
          <a:sy n="58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i Koivula" userId="be2ba79e-8263-4d05-8d6d-540bd29c3cc2" providerId="ADAL" clId="{6F550F65-FC2A-4FD3-9AEF-2D3D3ACA645B}"/>
    <pc:docChg chg="modSld">
      <pc:chgData name="Petri Koivula" userId="be2ba79e-8263-4d05-8d6d-540bd29c3cc2" providerId="ADAL" clId="{6F550F65-FC2A-4FD3-9AEF-2D3D3ACA645B}" dt="2026-04-10T09:23:17.898" v="10" actId="6549"/>
      <pc:docMkLst>
        <pc:docMk/>
      </pc:docMkLst>
      <pc:sldChg chg="modNotesTx">
        <pc:chgData name="Petri Koivula" userId="be2ba79e-8263-4d05-8d6d-540bd29c3cc2" providerId="ADAL" clId="{6F550F65-FC2A-4FD3-9AEF-2D3D3ACA645B}" dt="2026-04-10T09:22:33.126" v="0" actId="6549"/>
        <pc:sldMkLst>
          <pc:docMk/>
          <pc:sldMk cId="0" sldId="256"/>
        </pc:sldMkLst>
      </pc:sldChg>
      <pc:sldChg chg="modNotesTx">
        <pc:chgData name="Petri Koivula" userId="be2ba79e-8263-4d05-8d6d-540bd29c3cc2" providerId="ADAL" clId="{6F550F65-FC2A-4FD3-9AEF-2D3D3ACA645B}" dt="2026-04-10T09:22:40.979" v="2" actId="6549"/>
        <pc:sldMkLst>
          <pc:docMk/>
          <pc:sldMk cId="0" sldId="257"/>
        </pc:sldMkLst>
      </pc:sldChg>
      <pc:sldChg chg="modNotesTx">
        <pc:chgData name="Petri Koivula" userId="be2ba79e-8263-4d05-8d6d-540bd29c3cc2" providerId="ADAL" clId="{6F550F65-FC2A-4FD3-9AEF-2D3D3ACA645B}" dt="2026-04-10T09:22:44.162" v="3" actId="6549"/>
        <pc:sldMkLst>
          <pc:docMk/>
          <pc:sldMk cId="0" sldId="258"/>
        </pc:sldMkLst>
      </pc:sldChg>
      <pc:sldChg chg="modNotesTx">
        <pc:chgData name="Petri Koivula" userId="be2ba79e-8263-4d05-8d6d-540bd29c3cc2" providerId="ADAL" clId="{6F550F65-FC2A-4FD3-9AEF-2D3D3ACA645B}" dt="2026-04-10T09:22:54.136" v="5" actId="6549"/>
        <pc:sldMkLst>
          <pc:docMk/>
          <pc:sldMk cId="0" sldId="260"/>
        </pc:sldMkLst>
      </pc:sldChg>
      <pc:sldChg chg="modNotesTx">
        <pc:chgData name="Petri Koivula" userId="be2ba79e-8263-4d05-8d6d-540bd29c3cc2" providerId="ADAL" clId="{6F550F65-FC2A-4FD3-9AEF-2D3D3ACA645B}" dt="2026-04-10T09:23:01.863" v="6" actId="6549"/>
        <pc:sldMkLst>
          <pc:docMk/>
          <pc:sldMk cId="0" sldId="261"/>
        </pc:sldMkLst>
      </pc:sldChg>
      <pc:sldChg chg="modNotesTx">
        <pc:chgData name="Petri Koivula" userId="be2ba79e-8263-4d05-8d6d-540bd29c3cc2" providerId="ADAL" clId="{6F550F65-FC2A-4FD3-9AEF-2D3D3ACA645B}" dt="2026-04-10T09:23:05.513" v="7" actId="6549"/>
        <pc:sldMkLst>
          <pc:docMk/>
          <pc:sldMk cId="0" sldId="262"/>
        </pc:sldMkLst>
      </pc:sldChg>
      <pc:sldChg chg="modNotesTx">
        <pc:chgData name="Petri Koivula" userId="be2ba79e-8263-4d05-8d6d-540bd29c3cc2" providerId="ADAL" clId="{6F550F65-FC2A-4FD3-9AEF-2D3D3ACA645B}" dt="2026-04-10T09:23:09.312" v="8" actId="6549"/>
        <pc:sldMkLst>
          <pc:docMk/>
          <pc:sldMk cId="0" sldId="263"/>
        </pc:sldMkLst>
      </pc:sldChg>
      <pc:sldChg chg="modNotesTx">
        <pc:chgData name="Petri Koivula" userId="be2ba79e-8263-4d05-8d6d-540bd29c3cc2" providerId="ADAL" clId="{6F550F65-FC2A-4FD3-9AEF-2D3D3ACA645B}" dt="2026-04-10T09:23:14.421" v="9" actId="6549"/>
        <pc:sldMkLst>
          <pc:docMk/>
          <pc:sldMk cId="0" sldId="264"/>
        </pc:sldMkLst>
      </pc:sldChg>
      <pc:sldChg chg="modNotesTx">
        <pc:chgData name="Petri Koivula" userId="be2ba79e-8263-4d05-8d6d-540bd29c3cc2" providerId="ADAL" clId="{6F550F65-FC2A-4FD3-9AEF-2D3D3ACA645B}" dt="2026-04-10T09:23:17.898" v="10" actId="6549"/>
        <pc:sldMkLst>
          <pc:docMk/>
          <pc:sldMk cId="0" sldId="265"/>
        </pc:sldMkLst>
      </pc:sldChg>
      <pc:sldChg chg="modNotesTx">
        <pc:chgData name="Petri Koivula" userId="be2ba79e-8263-4d05-8d6d-540bd29c3cc2" providerId="ADAL" clId="{6F550F65-FC2A-4FD3-9AEF-2D3D3ACA645B}" dt="2026-04-10T09:22:36.915" v="1" actId="6549"/>
        <pc:sldMkLst>
          <pc:docMk/>
          <pc:sldMk cId="0" sldId="383"/>
        </pc:sldMkLst>
      </pc:sldChg>
      <pc:sldChg chg="modNotesTx">
        <pc:chgData name="Petri Koivula" userId="be2ba79e-8263-4d05-8d6d-540bd29c3cc2" providerId="ADAL" clId="{6F550F65-FC2A-4FD3-9AEF-2D3D3ACA645B}" dt="2026-04-10T09:22:50.055" v="4" actId="6549"/>
        <pc:sldMkLst>
          <pc:docMk/>
          <pc:sldMk cId="0" sldId="3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etropoliafi-my.sharepoint.com/personal/petkoi_metropolia_fi/Documents/Petrin%20kansio/Liikuntamylly/2059-liikuntamylly-%20s&#228;hk&#246;%20ja%20l&#228;mp&#246;kulutus-2024.01.01-2024.12.3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/>
              <a:t>Energy consumption vs. outdoor temperature</a:t>
            </a:r>
            <a:endParaRPr lang="fi-FI" b="1"/>
          </a:p>
        </c:rich>
      </c:tx>
      <c:layout>
        <c:manualLayout>
          <c:xMode val="edge"/>
          <c:yMode val="edge"/>
          <c:x val="0.32209929156677214"/>
          <c:y val="1.9177249266563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Data!$J$116</c:f>
              <c:strCache>
                <c:ptCount val="1"/>
                <c:pt idx="0">
                  <c:v>SÄHKÖ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Data!$K$115:$V$115</c:f>
              <c:strCache>
                <c:ptCount val="12"/>
                <c:pt idx="0">
                  <c:v>Tammikuu</c:v>
                </c:pt>
                <c:pt idx="1">
                  <c:v>Helmikuu</c:v>
                </c:pt>
                <c:pt idx="2">
                  <c:v>Maaliskuu</c:v>
                </c:pt>
                <c:pt idx="3">
                  <c:v>Huhtikuu</c:v>
                </c:pt>
                <c:pt idx="4">
                  <c:v>Toukokuu</c:v>
                </c:pt>
                <c:pt idx="5">
                  <c:v>Kesäkuu</c:v>
                </c:pt>
                <c:pt idx="6">
                  <c:v>Heinäkuu</c:v>
                </c:pt>
                <c:pt idx="7">
                  <c:v>Elokuu</c:v>
                </c:pt>
                <c:pt idx="8">
                  <c:v>Syyskuu</c:v>
                </c:pt>
                <c:pt idx="9">
                  <c:v>Lokakuu</c:v>
                </c:pt>
                <c:pt idx="10">
                  <c:v>Marraskuu</c:v>
                </c:pt>
                <c:pt idx="11">
                  <c:v>Joulukuu</c:v>
                </c:pt>
              </c:strCache>
            </c:strRef>
          </c:cat>
          <c:val>
            <c:numRef>
              <c:f>Data!$K$116:$V$116</c:f>
              <c:numCache>
                <c:formatCode>0</c:formatCode>
                <c:ptCount val="12"/>
                <c:pt idx="0">
                  <c:v>3020.7745161290318</c:v>
                </c:pt>
                <c:pt idx="1">
                  <c:v>2818.8948387096771</c:v>
                </c:pt>
                <c:pt idx="2">
                  <c:v>2243.6761290322584</c:v>
                </c:pt>
                <c:pt idx="3">
                  <c:v>2166.36935483871</c:v>
                </c:pt>
                <c:pt idx="4">
                  <c:v>1251.0309677419352</c:v>
                </c:pt>
                <c:pt idx="5">
                  <c:v>1016.9296774193549</c:v>
                </c:pt>
                <c:pt idx="6">
                  <c:v>1316.5258064516131</c:v>
                </c:pt>
                <c:pt idx="7">
                  <c:v>1513.5274193548389</c:v>
                </c:pt>
                <c:pt idx="8">
                  <c:v>1826.143870967742</c:v>
                </c:pt>
                <c:pt idx="9">
                  <c:v>2588.3270967741933</c:v>
                </c:pt>
                <c:pt idx="10">
                  <c:v>2656.1445161290321</c:v>
                </c:pt>
                <c:pt idx="11">
                  <c:v>2921.4329032258065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1C-4DBB-944A-A2AD35C56E1B}"/>
            </c:ext>
          </c:extLst>
        </c:ser>
        <c:ser>
          <c:idx val="1"/>
          <c:order val="1"/>
          <c:tx>
            <c:strRef>
              <c:f>Data!$J$117</c:f>
              <c:strCache>
                <c:ptCount val="1"/>
                <c:pt idx="0">
                  <c:v>KL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Data!$K$115:$V$115</c:f>
              <c:strCache>
                <c:ptCount val="12"/>
                <c:pt idx="0">
                  <c:v>Tammikuu</c:v>
                </c:pt>
                <c:pt idx="1">
                  <c:v>Helmikuu</c:v>
                </c:pt>
                <c:pt idx="2">
                  <c:v>Maaliskuu</c:v>
                </c:pt>
                <c:pt idx="3">
                  <c:v>Huhtikuu</c:v>
                </c:pt>
                <c:pt idx="4">
                  <c:v>Toukokuu</c:v>
                </c:pt>
                <c:pt idx="5">
                  <c:v>Kesäkuu</c:v>
                </c:pt>
                <c:pt idx="6">
                  <c:v>Heinäkuu</c:v>
                </c:pt>
                <c:pt idx="7">
                  <c:v>Elokuu</c:v>
                </c:pt>
                <c:pt idx="8">
                  <c:v>Syyskuu</c:v>
                </c:pt>
                <c:pt idx="9">
                  <c:v>Lokakuu</c:v>
                </c:pt>
                <c:pt idx="10">
                  <c:v>Marraskuu</c:v>
                </c:pt>
                <c:pt idx="11">
                  <c:v>Joulukuu</c:v>
                </c:pt>
              </c:strCache>
            </c:strRef>
          </c:cat>
          <c:val>
            <c:numRef>
              <c:f>Data!$K$117:$V$117</c:f>
              <c:numCache>
                <c:formatCode>0</c:formatCode>
                <c:ptCount val="12"/>
                <c:pt idx="0">
                  <c:v>11997</c:v>
                </c:pt>
                <c:pt idx="1">
                  <c:v>9311.9354838709678</c:v>
                </c:pt>
                <c:pt idx="2">
                  <c:v>7837.5483870967746</c:v>
                </c:pt>
                <c:pt idx="3">
                  <c:v>5034.677419354839</c:v>
                </c:pt>
                <c:pt idx="4">
                  <c:v>1497.6451612903227</c:v>
                </c:pt>
                <c:pt idx="5">
                  <c:v>900.32258064516134</c:v>
                </c:pt>
                <c:pt idx="6">
                  <c:v>758.25806451612902</c:v>
                </c:pt>
                <c:pt idx="7">
                  <c:v>815.54838709677415</c:v>
                </c:pt>
                <c:pt idx="8">
                  <c:v>1532.516129032258</c:v>
                </c:pt>
                <c:pt idx="9">
                  <c:v>3296.0322580645161</c:v>
                </c:pt>
                <c:pt idx="10">
                  <c:v>6593.4516129032254</c:v>
                </c:pt>
                <c:pt idx="11">
                  <c:v>7261.4838709677415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1C-4DBB-944A-A2AD35C56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16114863"/>
        <c:axId val="2116112463"/>
      </c:barChart>
      <c:lineChart>
        <c:grouping val="standard"/>
        <c:varyColors val="0"/>
        <c:ser>
          <c:idx val="2"/>
          <c:order val="2"/>
          <c:tx>
            <c:strRef>
              <c:f>Data!$J$118</c:f>
              <c:strCache>
                <c:ptCount val="1"/>
                <c:pt idx="0">
                  <c:v>Ilma T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Data!$K$115:$V$115</c:f>
              <c:strCache>
                <c:ptCount val="12"/>
                <c:pt idx="0">
                  <c:v>Tammikuu</c:v>
                </c:pt>
                <c:pt idx="1">
                  <c:v>Helmikuu</c:v>
                </c:pt>
                <c:pt idx="2">
                  <c:v>Maaliskuu</c:v>
                </c:pt>
                <c:pt idx="3">
                  <c:v>Huhtikuu</c:v>
                </c:pt>
                <c:pt idx="4">
                  <c:v>Toukokuu</c:v>
                </c:pt>
                <c:pt idx="5">
                  <c:v>Kesäkuu</c:v>
                </c:pt>
                <c:pt idx="6">
                  <c:v>Heinäkuu</c:v>
                </c:pt>
                <c:pt idx="7">
                  <c:v>Elokuu</c:v>
                </c:pt>
                <c:pt idx="8">
                  <c:v>Syyskuu</c:v>
                </c:pt>
                <c:pt idx="9">
                  <c:v>Lokakuu</c:v>
                </c:pt>
                <c:pt idx="10">
                  <c:v>Marraskuu</c:v>
                </c:pt>
                <c:pt idx="11">
                  <c:v>Joulukuu</c:v>
                </c:pt>
              </c:strCache>
            </c:strRef>
          </c:cat>
          <c:val>
            <c:numRef>
              <c:f>Data!$K$118:$V$118</c:f>
              <c:numCache>
                <c:formatCode>0.0</c:formatCode>
                <c:ptCount val="12"/>
                <c:pt idx="0">
                  <c:v>-6.2827732974910404</c:v>
                </c:pt>
                <c:pt idx="1">
                  <c:v>-2.6115535394265237</c:v>
                </c:pt>
                <c:pt idx="2">
                  <c:v>0.73779681899641569</c:v>
                </c:pt>
                <c:pt idx="3">
                  <c:v>3.3036626344086018</c:v>
                </c:pt>
                <c:pt idx="4">
                  <c:v>13.949266353046594</c:v>
                </c:pt>
                <c:pt idx="5">
                  <c:v>16.450812051971326</c:v>
                </c:pt>
                <c:pt idx="6">
                  <c:v>18.710159050179211</c:v>
                </c:pt>
                <c:pt idx="7">
                  <c:v>17.711648745519717</c:v>
                </c:pt>
                <c:pt idx="8">
                  <c:v>14.318419578853046</c:v>
                </c:pt>
                <c:pt idx="9">
                  <c:v>8.3442428315412176</c:v>
                </c:pt>
                <c:pt idx="10">
                  <c:v>3.2595430107526884</c:v>
                </c:pt>
                <c:pt idx="11">
                  <c:v>0.46691308243727608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1C-4DBB-944A-A2AD35C56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93759"/>
        <c:axId val="75092319"/>
      </c:lineChart>
      <c:catAx>
        <c:axId val="21161148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Kuukausi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i-FI"/>
          </a:p>
        </c:txPr>
        <c:crossAx val="2116112463"/>
        <c:crosses val="autoZero"/>
        <c:auto val="1"/>
        <c:lblAlgn val="ctr"/>
        <c:lblOffset val="100"/>
        <c:noMultiLvlLbl val="0"/>
      </c:catAx>
      <c:valAx>
        <c:axId val="2116112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kWh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i-FI"/>
          </a:p>
        </c:txPr>
        <c:crossAx val="2116114863"/>
        <c:crosses val="autoZero"/>
        <c:crossBetween val="between"/>
      </c:valAx>
      <c:valAx>
        <c:axId val="7509231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i-FI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  <a:endParaRPr lang="fi-FI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fi-FI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i-FI"/>
          </a:p>
        </c:txPr>
        <c:crossAx val="75093759"/>
        <c:crosses val="max"/>
        <c:crossBetween val="between"/>
      </c:valAx>
      <c:catAx>
        <c:axId val="750937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0923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A4193-F6B7-416C-9B52-73E8850FC170}" type="datetimeFigureOut">
              <a:rPr lang="fi-FI" smtClean="0"/>
              <a:t>10.4.2026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0722D-2E33-4464-8BD0-34B41FB918A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594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742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353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678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14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1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417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83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367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024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434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0722D-2E33-4464-8BD0-34B41FB918AC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28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sivu_punainen_tä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469" y="-212"/>
            <a:ext cx="6549862" cy="1028742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382" y="8589519"/>
            <a:ext cx="1985708" cy="1343274"/>
          </a:xfrm>
          <a:prstGeom prst="rect">
            <a:avLst/>
          </a:prstGeom>
        </p:spPr>
      </p:pic>
      <p:sp>
        <p:nvSpPr>
          <p:cNvPr id="28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68426" y="1080000"/>
            <a:ext cx="155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5600"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9" name="Rectangle 3"/>
          <p:cNvSpPr>
            <a:spLocks noGrp="1" noChangeArrowheads="1"/>
          </p:cNvSpPr>
          <p:nvPr userDrawn="1">
            <p:ph idx="1"/>
          </p:nvPr>
        </p:nvSpPr>
        <p:spPr bwMode="auto">
          <a:xfrm>
            <a:off x="1368426" y="2160000"/>
            <a:ext cx="155448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>
              <a:buFont typeface="Arial"/>
              <a:buChar char="•"/>
              <a:defRPr sz="4800">
                <a:latin typeface="Arial"/>
                <a:cs typeface="Arial"/>
              </a:defRPr>
            </a:lvl1pPr>
            <a:lvl2pPr marL="1080000" indent="-360000">
              <a:buFont typeface="Arial"/>
              <a:buChar char="•"/>
              <a:defRPr sz="4800">
                <a:latin typeface="Arial"/>
                <a:cs typeface="Arial"/>
              </a:defRPr>
            </a:lvl2pPr>
            <a:lvl3pPr marL="1800000" indent="-360000">
              <a:buFont typeface="Arial"/>
              <a:buChar char="•"/>
              <a:defRPr sz="4000">
                <a:latin typeface="Arial"/>
                <a:cs typeface="Arial"/>
              </a:defRPr>
            </a:lvl3pPr>
            <a:lvl4pPr marL="2520000" indent="-360000">
              <a:buFont typeface="Arial"/>
              <a:buChar char="•"/>
              <a:defRPr sz="3600">
                <a:latin typeface="Arial"/>
                <a:cs typeface="Arial"/>
              </a:defRPr>
            </a:lvl4pPr>
            <a:lvl5pPr marL="3240000" indent="-360000">
              <a:buFont typeface="Arial"/>
              <a:buChar char="•"/>
              <a:defRPr sz="3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364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259300" cy="130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1000"/>
            <a:ext cx="17259300" cy="758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9385300"/>
            <a:ext cx="6318250" cy="627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69100" y="9385300"/>
            <a:ext cx="6921500" cy="627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084300" y="9385300"/>
            <a:ext cx="3632200" cy="600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Raleway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Inter" panose="020B0604020202020204" charset="0"/>
          <a:ea typeface="Inter" panose="020B0604020202020204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Inter" panose="020B0604020202020204" charset="0"/>
          <a:ea typeface="Inter" panose="020B0604020202020204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Inter" panose="020B0604020202020204" charset="0"/>
          <a:ea typeface="Inter" panose="020B0604020202020204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Inter" panose="020B0604020202020204" charset="0"/>
          <a:ea typeface="Inter" panose="020B0604020202020204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Inter" panose="020B0604020202020204" charset="0"/>
          <a:ea typeface="Inter" panose="020B060402020202020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3539" y="2019128"/>
            <a:ext cx="8620461" cy="3361980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8" name="AutoShape 18"/>
          <p:cNvSpPr/>
          <p:nvPr/>
        </p:nvSpPr>
        <p:spPr>
          <a:xfrm>
            <a:off x="523539" y="7195428"/>
            <a:ext cx="8620460" cy="245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1119DFB0-9792-9C3C-63DE-3C59B3DD0AF7}"/>
              </a:ext>
            </a:extLst>
          </p:cNvPr>
          <p:cNvSpPr/>
          <p:nvPr/>
        </p:nvSpPr>
        <p:spPr>
          <a:xfrm>
            <a:off x="12769664" y="2476500"/>
            <a:ext cx="2394136" cy="2394136"/>
          </a:xfrm>
          <a:prstGeom prst="rect">
            <a:avLst/>
          </a:prstGeom>
          <a:solidFill>
            <a:srgbClr val="F697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37281AB5-70BD-F028-B187-9FB1CD624192}"/>
              </a:ext>
            </a:extLst>
          </p:cNvPr>
          <p:cNvSpPr/>
          <p:nvPr/>
        </p:nvSpPr>
        <p:spPr>
          <a:xfrm>
            <a:off x="13820205" y="1713706"/>
            <a:ext cx="2394136" cy="2394136"/>
          </a:xfrm>
          <a:prstGeom prst="rect">
            <a:avLst/>
          </a:prstGeom>
          <a:solidFill>
            <a:srgbClr val="B94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8E59B6A8-CF00-E8EE-2779-96462D88E5C9}"/>
              </a:ext>
            </a:extLst>
          </p:cNvPr>
          <p:cNvSpPr/>
          <p:nvPr/>
        </p:nvSpPr>
        <p:spPr>
          <a:xfrm>
            <a:off x="14870746" y="745703"/>
            <a:ext cx="2394136" cy="2394136"/>
          </a:xfrm>
          <a:prstGeom prst="rect">
            <a:avLst/>
          </a:prstGeom>
          <a:solidFill>
            <a:srgbClr val="4BC6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29CE5CC8-A94D-86DE-657D-A1C0140C0C5C}"/>
              </a:ext>
            </a:extLst>
          </p:cNvPr>
          <p:cNvSpPr/>
          <p:nvPr/>
        </p:nvSpPr>
        <p:spPr>
          <a:xfrm>
            <a:off x="15921288" y="-12717"/>
            <a:ext cx="2394136" cy="2394136"/>
          </a:xfrm>
          <a:prstGeom prst="rect">
            <a:avLst/>
          </a:prstGeom>
          <a:solidFill>
            <a:srgbClr val="A8E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3">
            <a:extLst>
              <a:ext uri="{FF2B5EF4-FFF2-40B4-BE49-F238E27FC236}">
                <a16:creationId xmlns:a16="http://schemas.microsoft.com/office/drawing/2014/main" id="{18171451-8681-6969-1654-FB64846B4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9928"/>
            <a:ext cx="18288000" cy="2215299"/>
          </a:xfrm>
          <a:prstGeom prst="rect">
            <a:avLst/>
          </a:prstGeom>
        </p:spPr>
      </p:pic>
      <p:pic>
        <p:nvPicPr>
          <p:cNvPr id="26" name="Picture 20" descr="A blue square with yellow stars on it&#10;&#10;AI-generated content may be incorrect.">
            <a:extLst>
              <a:ext uri="{FF2B5EF4-FFF2-40B4-BE49-F238E27FC236}">
                <a16:creationId xmlns:a16="http://schemas.microsoft.com/office/drawing/2014/main" id="{E2D1098B-DB71-E3E9-D6E5-13E25B8C3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39" y="5539892"/>
            <a:ext cx="8087446" cy="1251858"/>
          </a:xfrm>
          <a:prstGeom prst="rect">
            <a:avLst/>
          </a:prstGeom>
        </p:spPr>
      </p:pic>
      <p:pic>
        <p:nvPicPr>
          <p:cNvPr id="27" name="Kuva 31" descr="Kuva, joka sisältää kohteen piha-, puu, rakennus, pilvi&#10;&#10;Tekoälyn generoima sisältö voi olla virheellistä.">
            <a:extLst>
              <a:ext uri="{FF2B5EF4-FFF2-40B4-BE49-F238E27FC236}">
                <a16:creationId xmlns:a16="http://schemas.microsoft.com/office/drawing/2014/main" id="{71C9F7CA-9FB3-2F4B-4A41-AB048F53A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34" y="-1"/>
            <a:ext cx="8896865" cy="7639924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C18584-9854-B151-4B98-DE75F085D6C7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7B32CBF-66C1-7950-F743-B767A681E8FF}"/>
              </a:ext>
            </a:extLst>
          </p:cNvPr>
          <p:cNvSpPr/>
          <p:nvPr/>
        </p:nvSpPr>
        <p:spPr>
          <a:xfrm>
            <a:off x="0" y="0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39644" cy="1300162"/>
          </a:xfrm>
        </p:spPr>
        <p:txBody>
          <a:bodyPr/>
          <a:lstStyle/>
          <a:p>
            <a:r>
              <a:rPr dirty="0"/>
              <a:t>Strategic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050" y="3812309"/>
            <a:ext cx="7815943" cy="3020753"/>
          </a:xfrm>
        </p:spPr>
        <p:txBody>
          <a:bodyPr/>
          <a:lstStyle/>
          <a:p>
            <a:r>
              <a:rPr dirty="0"/>
              <a:t>Waste heat </a:t>
            </a:r>
            <a:r>
              <a:rPr dirty="0" err="1"/>
              <a:t>utilisation</a:t>
            </a:r>
            <a:endParaRPr dirty="0"/>
          </a:p>
          <a:p>
            <a:pPr lvl="1"/>
            <a:r>
              <a:rPr dirty="0"/>
              <a:t>Hybrid energy systems</a:t>
            </a:r>
          </a:p>
          <a:p>
            <a:pPr lvl="1"/>
            <a:r>
              <a:rPr dirty="0"/>
              <a:t>Energy-as-a-Service models</a:t>
            </a:r>
          </a:p>
          <a:p>
            <a:pPr lvl="1"/>
            <a:r>
              <a:rPr dirty="0"/>
              <a:t>SRI &amp; EPBD 2024 implementation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D90D8FF-8196-DBE3-20FC-469CC42B0A3F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26A82-BCA5-D0DA-94DF-7D3EF79B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93" y="1429789"/>
            <a:ext cx="9295707" cy="61971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033657" cy="7581900"/>
          </a:xfrm>
        </p:spPr>
        <p:txBody>
          <a:bodyPr/>
          <a:lstStyle/>
          <a:p>
            <a:r>
              <a:rPr dirty="0"/>
              <a:t>Universities are urban energy actors</a:t>
            </a:r>
          </a:p>
          <a:p>
            <a:pPr lvl="1"/>
            <a:r>
              <a:rPr dirty="0"/>
              <a:t>Campuses can become PED pilots</a:t>
            </a:r>
          </a:p>
          <a:p>
            <a:pPr lvl="1"/>
            <a:r>
              <a:rPr dirty="0"/>
              <a:t>Cross-sector collaboration is essential</a:t>
            </a:r>
          </a:p>
          <a:p>
            <a:pPr lvl="1"/>
            <a:r>
              <a:rPr dirty="0"/>
              <a:t>Finland can lead in Nordic PED solutions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383A1B7-5438-8E9D-DEAB-07FAE1555BB6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B424573-5332-C4C6-BA95-0462826AF81A}"/>
              </a:ext>
            </a:extLst>
          </p:cNvPr>
          <p:cNvSpPr/>
          <p:nvPr/>
        </p:nvSpPr>
        <p:spPr>
          <a:xfrm>
            <a:off x="0" y="0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5540E1-0C47-8CA5-9064-925E4DE19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33349"/>
            <a:ext cx="6743700" cy="100742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3B7A1B3-106B-A355-8CE7-57A3AF247A17}"/>
              </a:ext>
            </a:extLst>
          </p:cNvPr>
          <p:cNvSpPr/>
          <p:nvPr/>
        </p:nvSpPr>
        <p:spPr>
          <a:xfrm>
            <a:off x="0" y="0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Finnish high-level expertise: Universities and higher education institutions as accelerators of the energy transition, exemplified by Positive Energy Districts (PEDs)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560" y="1546857"/>
            <a:ext cx="9548356" cy="5868096"/>
          </a:xfrm>
        </p:spPr>
        <p:txBody>
          <a:bodyPr>
            <a:normAutofit/>
          </a:bodyPr>
          <a:lstStyle/>
          <a:p>
            <a:r>
              <a:rPr lang="en-US" dirty="0"/>
              <a:t>Finnish high-level </a:t>
            </a:r>
            <a:r>
              <a:rPr lang="en-US"/>
              <a:t>expertise:</a:t>
            </a:r>
            <a:br>
              <a:rPr lang="en-US"/>
            </a:br>
            <a:br>
              <a:rPr lang="en-US"/>
            </a:br>
            <a:r>
              <a:rPr lang="en-US"/>
              <a:t>Universities </a:t>
            </a:r>
            <a:r>
              <a:rPr lang="en-US" dirty="0"/>
              <a:t>and higher education institutions as accelerators of the energy transition, exemplified by Positive Energy Districts (PEDs)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5EA43-4CA3-3EA6-A939-5295DFA5E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775" y="0"/>
            <a:ext cx="7885221" cy="102870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95C781FA-5EF7-E935-3DC8-50653FD8614E}"/>
              </a:ext>
            </a:extLst>
          </p:cNvPr>
          <p:cNvSpPr/>
          <p:nvPr/>
        </p:nvSpPr>
        <p:spPr>
          <a:xfrm>
            <a:off x="2409938" y="7903027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0C7543B-1D1F-97E2-53CE-2B136C7E6BD6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Why This Matters in Finland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0829"/>
            <a:ext cx="9862457" cy="2833914"/>
          </a:xfrm>
        </p:spPr>
        <p:txBody>
          <a:bodyPr/>
          <a:lstStyle/>
          <a:p>
            <a:r>
              <a:rPr dirty="0"/>
              <a:t>Finland carbon neutrality target 2035</a:t>
            </a:r>
          </a:p>
          <a:p>
            <a:pPr lvl="1"/>
            <a:r>
              <a:rPr dirty="0"/>
              <a:t>Cities leading climate action (Helsinki, Espoo, Tampere)</a:t>
            </a:r>
          </a:p>
          <a:p>
            <a:pPr lvl="1"/>
            <a:r>
              <a:rPr dirty="0"/>
              <a:t>Campuses = major energy consumers &amp; landowners</a:t>
            </a:r>
          </a:p>
          <a:p>
            <a:pPr lvl="1"/>
            <a:r>
              <a:rPr dirty="0"/>
              <a:t>EPBD 2024 → shift toward district-level thinking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20320-A4D8-73B9-6B3D-A66CB04E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272" y="1254691"/>
            <a:ext cx="7711728" cy="7381309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B470F36-F2D5-4446-DBCF-CA9E6D8B4460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What Is a Positive Energy District (PED)?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9644743" cy="7057571"/>
          </a:xfrm>
        </p:spPr>
        <p:txBody>
          <a:bodyPr/>
          <a:lstStyle/>
          <a:p>
            <a:r>
              <a:rPr dirty="0"/>
              <a:t>District annually produces more renewable energy than it consumes</a:t>
            </a:r>
          </a:p>
          <a:p>
            <a:pPr lvl="1"/>
            <a:r>
              <a:rPr dirty="0"/>
              <a:t>Energy efficiency first principle</a:t>
            </a:r>
          </a:p>
          <a:p>
            <a:pPr lvl="1"/>
            <a:r>
              <a:rPr dirty="0"/>
              <a:t>Local renewables + storage + flexibility</a:t>
            </a:r>
          </a:p>
          <a:p>
            <a:pPr lvl="1"/>
            <a:r>
              <a:rPr dirty="0"/>
              <a:t>Annual net-positive energy balance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4D224CC-04BC-AB50-6518-D243281353E8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E38EB2-8D0F-FCC8-4943-26111D06F4A8}"/>
              </a:ext>
            </a:extLst>
          </p:cNvPr>
          <p:cNvSpPr/>
          <p:nvPr/>
        </p:nvSpPr>
        <p:spPr>
          <a:xfrm>
            <a:off x="0" y="-6359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0CAFC-123B-B299-1C1D-01A147C3F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190" y="1862154"/>
            <a:ext cx="7328762" cy="5472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85F62C-9465-E964-E617-D79506ADAB6A}"/>
              </a:ext>
            </a:extLst>
          </p:cNvPr>
          <p:cNvSpPr txBox="1"/>
          <p:nvPr/>
        </p:nvSpPr>
        <p:spPr>
          <a:xfrm flipH="1">
            <a:off x="9591190" y="7561902"/>
            <a:ext cx="7953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Myllypuro </a:t>
            </a:r>
            <a:r>
              <a:rPr lang="fi-FI" sz="4000" dirty="0" err="1"/>
              <a:t>Positive</a:t>
            </a:r>
            <a:r>
              <a:rPr lang="fi-FI" sz="4000" dirty="0"/>
              <a:t> Energy </a:t>
            </a:r>
            <a:r>
              <a:rPr lang="fi-FI" sz="4000" dirty="0" err="1"/>
              <a:t>District</a:t>
            </a:r>
            <a:endParaRPr lang="fi-FI" sz="4000" dirty="0"/>
          </a:p>
          <a:p>
            <a:r>
              <a:rPr lang="en-US" sz="2800" dirty="0"/>
              <a:t>Selected properties: education, health, and sports services (</a:t>
            </a:r>
            <a:r>
              <a:rPr lang="en-US" sz="2800" dirty="0" err="1"/>
              <a:t>Metropolia</a:t>
            </a:r>
            <a:r>
              <a:rPr lang="en-US" sz="2800" dirty="0"/>
              <a:t>, </a:t>
            </a:r>
            <a:r>
              <a:rPr lang="en-US" sz="2800" dirty="0" err="1"/>
              <a:t>Stadin</a:t>
            </a:r>
            <a:r>
              <a:rPr lang="en-US" sz="2800" dirty="0"/>
              <a:t> AO, </a:t>
            </a:r>
            <a:r>
              <a:rPr lang="en-US" sz="2800" dirty="0" err="1"/>
              <a:t>Liikuntamylly</a:t>
            </a:r>
            <a:r>
              <a:rPr lang="en-US" sz="2800" dirty="0"/>
              <a:t>).</a:t>
            </a:r>
            <a:endParaRPr lang="fi-FI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Why Campuses Are Ideal PED Testbeds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926286" cy="7581900"/>
          </a:xfrm>
        </p:spPr>
        <p:txBody>
          <a:bodyPr/>
          <a:lstStyle/>
          <a:p>
            <a:r>
              <a:rPr dirty="0"/>
              <a:t>Defined geographic boundaries</a:t>
            </a:r>
          </a:p>
          <a:p>
            <a:pPr lvl="1"/>
            <a:r>
              <a:rPr dirty="0"/>
              <a:t>Mixed-use buildings (labs, housing, services)</a:t>
            </a:r>
          </a:p>
          <a:p>
            <a:pPr lvl="1"/>
            <a:r>
              <a:rPr dirty="0"/>
              <a:t>Strong digital &amp; data infrastructure</a:t>
            </a:r>
          </a:p>
          <a:p>
            <a:pPr lvl="1"/>
            <a:r>
              <a:rPr dirty="0"/>
              <a:t>Research + operations synergy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1ABB8B3-D10D-C081-7003-8A570A0041A6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BEF5332-49FE-5D71-778A-511463E35E4F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n aerial view of a city&#10;&#10;AI-generated content may be incorrect.">
            <a:extLst>
              <a:ext uri="{FF2B5EF4-FFF2-40B4-BE49-F238E27FC236}">
                <a16:creationId xmlns:a16="http://schemas.microsoft.com/office/drawing/2014/main" id="{A134C291-F0DC-52D1-D813-872DA0D6D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526" y="1574800"/>
            <a:ext cx="7570624" cy="5988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50144-C304-C9D5-2D76-162AD3A1BA6E}"/>
              </a:ext>
            </a:extLst>
          </p:cNvPr>
          <p:cNvSpPr txBox="1"/>
          <p:nvPr/>
        </p:nvSpPr>
        <p:spPr>
          <a:xfrm>
            <a:off x="10393526" y="7863096"/>
            <a:ext cx="6359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 err="1"/>
              <a:t>Heating</a:t>
            </a:r>
            <a:r>
              <a:rPr lang="fi-FI" sz="4000" dirty="0"/>
              <a:t> </a:t>
            </a:r>
            <a:r>
              <a:rPr lang="fi-FI" sz="4000" dirty="0" err="1"/>
              <a:t>saving</a:t>
            </a:r>
            <a:r>
              <a:rPr lang="fi-FI" sz="4000" dirty="0"/>
              <a:t> </a:t>
            </a:r>
            <a:r>
              <a:rPr lang="fi-FI" sz="4000" dirty="0" err="1"/>
              <a:t>potential</a:t>
            </a:r>
            <a:r>
              <a:rPr lang="fi-FI" sz="4000" dirty="0"/>
              <a:t> </a:t>
            </a:r>
            <a:r>
              <a:rPr lang="fi-FI" sz="4000" dirty="0" err="1"/>
              <a:t>map</a:t>
            </a:r>
            <a:r>
              <a:rPr lang="fi-FI" sz="4000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E663CD7-AA4E-749F-D597-CEF39FE27C8D}"/>
              </a:ext>
            </a:extLst>
          </p:cNvPr>
          <p:cNvSpPr/>
          <p:nvPr/>
        </p:nvSpPr>
        <p:spPr>
          <a:xfrm>
            <a:off x="34825" y="0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space heating demand  Myllypuro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Finnish Campus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686800" cy="7581900"/>
          </a:xfrm>
        </p:spPr>
        <p:txBody>
          <a:bodyPr/>
          <a:lstStyle/>
          <a:p>
            <a:r>
              <a:rPr dirty="0"/>
              <a:t>Aalto University – Otaniemi innovation ecosystem</a:t>
            </a:r>
          </a:p>
          <a:p>
            <a:pPr lvl="1"/>
            <a:r>
              <a:rPr dirty="0"/>
              <a:t>Tampere University – </a:t>
            </a:r>
            <a:r>
              <a:rPr dirty="0" err="1"/>
              <a:t>Hervanta</a:t>
            </a:r>
            <a:r>
              <a:rPr dirty="0"/>
              <a:t> smart energy systems</a:t>
            </a:r>
          </a:p>
          <a:p>
            <a:pPr lvl="1"/>
            <a:r>
              <a:rPr dirty="0" err="1"/>
              <a:t>Metropolia</a:t>
            </a:r>
            <a:r>
              <a:rPr dirty="0"/>
              <a:t> UAS – Urban campus integration</a:t>
            </a:r>
          </a:p>
          <a:p>
            <a:pPr lvl="1"/>
            <a:r>
              <a:rPr dirty="0"/>
              <a:t>Living lab pilots &amp; monitoring systems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1A78F1-1A89-A018-9C87-C2BCDE47A2A7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4F3D778B-8196-795F-286C-30369C46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703" y="924719"/>
            <a:ext cx="8050787" cy="5325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C678DE-E7F6-3E8B-8D75-FDDD43746592}"/>
              </a:ext>
            </a:extLst>
          </p:cNvPr>
          <p:cNvSpPr txBox="1"/>
          <p:nvPr/>
        </p:nvSpPr>
        <p:spPr>
          <a:xfrm>
            <a:off x="9904704" y="6480015"/>
            <a:ext cx="8418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  <a:buNone/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pace heating demand 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Myllypuro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i-FI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Higher Education Roles in PED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51371" cy="7581900"/>
          </a:xfrm>
        </p:spPr>
        <p:txBody>
          <a:bodyPr/>
          <a:lstStyle/>
          <a:p>
            <a:r>
              <a:rPr dirty="0"/>
              <a:t>Living labs for testing energy systems</a:t>
            </a:r>
          </a:p>
          <a:p>
            <a:pPr lvl="1"/>
            <a:r>
              <a:rPr dirty="0"/>
              <a:t>Multidisciplinary competence building</a:t>
            </a:r>
          </a:p>
          <a:p>
            <a:pPr lvl="1"/>
            <a:r>
              <a:rPr dirty="0"/>
              <a:t>City–industry–research collaboration platform</a:t>
            </a:r>
          </a:p>
          <a:p>
            <a:pPr lvl="1"/>
            <a:r>
              <a:rPr dirty="0"/>
              <a:t>Influence via procurement &amp; land allocation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E07F8AE-E9F8-568B-119C-D7BC536332D5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014CCD6-ECCA-C0B5-E3E9-1262AA1468C5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circles in the image indicate the planned energy wells, with the existing ones shown in yellow. 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5F94BE-A6ED-17A2-95B0-E5D7A7E9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0" y="1424231"/>
            <a:ext cx="6915151" cy="6453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D5E7B-FF1F-1A25-81BB-44CEBE475034}"/>
              </a:ext>
            </a:extLst>
          </p:cNvPr>
          <p:cNvSpPr txBox="1"/>
          <p:nvPr/>
        </p:nvSpPr>
        <p:spPr>
          <a:xfrm>
            <a:off x="10354813" y="8020542"/>
            <a:ext cx="7361688" cy="19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circles in the image indicate the planned energy wells, with the existing ones shown in yellow. </a:t>
            </a:r>
            <a:endParaRPr lang="fi-FI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Campus → District → City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7794171" cy="7581900"/>
          </a:xfrm>
        </p:spPr>
        <p:txBody>
          <a:bodyPr/>
          <a:lstStyle/>
          <a:p>
            <a:r>
              <a:rPr dirty="0"/>
              <a:t>Pilot solutions on campus</a:t>
            </a:r>
          </a:p>
          <a:p>
            <a:pPr lvl="1"/>
            <a:r>
              <a:rPr dirty="0"/>
              <a:t>Integration with surrounding urban districts</a:t>
            </a:r>
          </a:p>
          <a:p>
            <a:pPr lvl="1"/>
            <a:r>
              <a:rPr dirty="0"/>
              <a:t>Energy communities &amp; demand response</a:t>
            </a:r>
          </a:p>
          <a:p>
            <a:pPr lvl="1"/>
            <a:r>
              <a:rPr dirty="0"/>
              <a:t>Building → Block → District → City logic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B033D48-BEA6-706C-93AF-5AAB8D95A883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03B7435-A7CF-565F-9F7E-C4AD7D0BAD83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A34BE-2C06-9EF9-A8B6-A4B31711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458" y="924719"/>
            <a:ext cx="7132042" cy="6723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0B71C4-38D2-73A0-A073-5470B4EAD35B}"/>
              </a:ext>
            </a:extLst>
          </p:cNvPr>
          <p:cNvSpPr txBox="1"/>
          <p:nvPr/>
        </p:nvSpPr>
        <p:spPr>
          <a:xfrm>
            <a:off x="10203458" y="7637600"/>
            <a:ext cx="7794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At the urban scale, we can consider utilizing available areas, such as parks, for renewable energy production.</a:t>
            </a:r>
            <a:endParaRPr lang="fi-FI" sz="4000" dirty="0"/>
          </a:p>
          <a:p>
            <a:endParaRPr lang="fi-FI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Finnish-Specific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7489371" cy="7581900"/>
          </a:xfrm>
        </p:spPr>
        <p:txBody>
          <a:bodyPr/>
          <a:lstStyle/>
          <a:p>
            <a:r>
              <a:rPr dirty="0"/>
              <a:t>Cold climate &amp; high heating demand</a:t>
            </a:r>
          </a:p>
          <a:p>
            <a:pPr lvl="1"/>
            <a:r>
              <a:rPr dirty="0"/>
              <a:t>Existing district heating structures</a:t>
            </a:r>
          </a:p>
          <a:p>
            <a:pPr lvl="1"/>
            <a:r>
              <a:rPr dirty="0"/>
              <a:t>Investment constraints</a:t>
            </a:r>
          </a:p>
          <a:p>
            <a:pPr lvl="1"/>
            <a:r>
              <a:rPr dirty="0"/>
              <a:t>Building-focused regulation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DB8C208-0FE2-7F2A-65AE-A9B521D80967}"/>
              </a:ext>
            </a:extLst>
          </p:cNvPr>
          <p:cNvSpPr/>
          <p:nvPr/>
        </p:nvSpPr>
        <p:spPr>
          <a:xfrm>
            <a:off x="2103441" y="7915845"/>
            <a:ext cx="5608288" cy="2096517"/>
          </a:xfrm>
          <a:custGeom>
            <a:avLst/>
            <a:gdLst/>
            <a:ahLst/>
            <a:cxnLst/>
            <a:rect l="l" t="t" r="r" b="b"/>
            <a:pathLst>
              <a:path w="8620461" h="3361980">
                <a:moveTo>
                  <a:pt x="0" y="0"/>
                </a:moveTo>
                <a:lnTo>
                  <a:pt x="8620461" y="0"/>
                </a:lnTo>
                <a:lnTo>
                  <a:pt x="8620461" y="3361980"/>
                </a:lnTo>
                <a:lnTo>
                  <a:pt x="0" y="336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FF72A83-A420-4D26-E3DE-6FA429903C21}"/>
              </a:ext>
            </a:extLst>
          </p:cNvPr>
          <p:cNvSpPr/>
          <p:nvPr/>
        </p:nvSpPr>
        <p:spPr>
          <a:xfrm>
            <a:off x="0" y="-12717"/>
            <a:ext cx="18288000" cy="10299717"/>
          </a:xfrm>
          <a:prstGeom prst="rect">
            <a:avLst/>
          </a:prstGeom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15C9085-F52B-6B64-1B0F-532598D11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096864"/>
              </p:ext>
            </p:extLst>
          </p:nvPr>
        </p:nvGraphicFramePr>
        <p:xfrm>
          <a:off x="8403771" y="1510382"/>
          <a:ext cx="9769929" cy="575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D45DDA-588D-00BE-97FE-804FBBF5D80C}"/>
              </a:ext>
            </a:extLst>
          </p:cNvPr>
          <p:cNvSpPr txBox="1"/>
          <p:nvPr/>
        </p:nvSpPr>
        <p:spPr>
          <a:xfrm>
            <a:off x="8705850" y="7562849"/>
            <a:ext cx="9124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 example of annual energy consumption in Finland.</a:t>
            </a:r>
            <a:endParaRPr lang="fi-FI" sz="4000" dirty="0"/>
          </a:p>
          <a:p>
            <a:endParaRPr lang="fi-FI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71a490-7782-49c1-b67f-28e8c4dc6d9b">
      <Terms xmlns="http://schemas.microsoft.com/office/infopath/2007/PartnerControls"/>
    </lcf76f155ced4ddcb4097134ff3c332f>
    <TaxCatchAll xmlns="9c022668-2f52-4c2b-8b55-943c993518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E4E55AD17CD34A88D05E908090105B" ma:contentTypeVersion="13" ma:contentTypeDescription="Create a new document." ma:contentTypeScope="" ma:versionID="df1c127cbb3006de68ba30d1e8fe1f59">
  <xsd:schema xmlns:xsd="http://www.w3.org/2001/XMLSchema" xmlns:xs="http://www.w3.org/2001/XMLSchema" xmlns:p="http://schemas.microsoft.com/office/2006/metadata/properties" xmlns:ns2="4871a490-7782-49c1-b67f-28e8c4dc6d9b" xmlns:ns3="9c022668-2f52-4c2b-8b55-943c99351884" targetNamespace="http://schemas.microsoft.com/office/2006/metadata/properties" ma:root="true" ma:fieldsID="067e2fd001b3803df7426ecb78189b98" ns2:_="" ns3:_="">
    <xsd:import namespace="4871a490-7782-49c1-b67f-28e8c4dc6d9b"/>
    <xsd:import namespace="9c022668-2f52-4c2b-8b55-943c993518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1a490-7782-49c1-b67f-28e8c4dc6d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e8f1103-1473-4e92-b09f-529690c983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22668-2f52-4c2b-8b55-943c9935188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7cad1a-44c2-4f3b-88bf-8be3d6e4b57b}" ma:internalName="TaxCatchAll" ma:showField="CatchAllData" ma:web="9c022668-2f52-4c2b-8b55-943c993518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871F32-0946-4998-974B-2ACBB2B5021B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9c022668-2f52-4c2b-8b55-943c99351884"/>
    <ds:schemaRef ds:uri="http://purl.org/dc/terms/"/>
    <ds:schemaRef ds:uri="http://schemas.microsoft.com/office/infopath/2007/PartnerControls"/>
    <ds:schemaRef ds:uri="4871a490-7782-49c1-b67f-28e8c4dc6d9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0B02B5-02CC-478E-B7CE-06115BB53B57}">
  <ds:schemaRefs>
    <ds:schemaRef ds:uri="4871a490-7782-49c1-b67f-28e8c4dc6d9b"/>
    <ds:schemaRef ds:uri="9c022668-2f52-4c2b-8b55-943c993518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8BCDB-EAAC-4A2E-B5B0-9C41E93DFA4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d1a61d7-b6a5-4f64-8787-f074f87013ee}" enabled="0" method="" siteId="{4d1a61d7-b6a5-4f64-8787-f074f87013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404</Words>
  <Application>Microsoft Office PowerPoint</Application>
  <PresentationFormat>Custom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Raleway</vt:lpstr>
      <vt:lpstr>Times New Roman</vt:lpstr>
      <vt:lpstr>Calibri</vt:lpstr>
      <vt:lpstr>Arial</vt:lpstr>
      <vt:lpstr>Inter</vt:lpstr>
      <vt:lpstr>Aptos</vt:lpstr>
      <vt:lpstr>Office Theme</vt:lpstr>
      <vt:lpstr>PowerPoint Presentation</vt:lpstr>
      <vt:lpstr>Finnish high-level expertise:  Universities and higher education institutions as accelerators of the energy transition, exemplified by Positive Energy Districts (PEDs)</vt:lpstr>
      <vt:lpstr>Why This Matters in Finland</vt:lpstr>
      <vt:lpstr>What Is a Positive Energy District (PED)?</vt:lpstr>
      <vt:lpstr>Why Campuses Are Ideal PED Testbeds</vt:lpstr>
      <vt:lpstr>Finnish Campus Examples</vt:lpstr>
      <vt:lpstr>Higher Education Roles in PED Development</vt:lpstr>
      <vt:lpstr>Campus → District → City Scaling</vt:lpstr>
      <vt:lpstr>Finnish-Specific Challenges</vt:lpstr>
      <vt:lpstr>Strategic Opportunities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4A4PEDS PowerPoint template</dc:title>
  <dc:creator>ellam</dc:creator>
  <cp:lastModifiedBy>Petri Koivula</cp:lastModifiedBy>
  <cp:revision>3</cp:revision>
  <dcterms:created xsi:type="dcterms:W3CDTF">2006-08-16T00:00:00Z</dcterms:created>
  <dcterms:modified xsi:type="dcterms:W3CDTF">2026-04-10T09:23:19Z</dcterms:modified>
  <dc:identifier>DAGhaENoESA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0x01010032E4E55AD17CD34A88D05E908090105B</vt:lpwstr>
  </property>
  <property fmtid="{D5CDD505-2E9C-101B-9397-08002B2CF9AE}" pid="3" name="MediaServiceImageTags">
    <vt:lpwstr/>
  </property>
</Properties>
</file>